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1" r:id="rId11"/>
    <p:sldId id="262" r:id="rId12"/>
    <p:sldId id="263" r:id="rId13"/>
    <p:sldId id="268" r:id="rId14"/>
    <p:sldId id="269" r:id="rId15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21561572-C5A2-48AF-8613-25A6E9A9CB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22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F14EB4C-0E09-4B90-A5AB-D68562625A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6182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fld id="{904CDD3E-842E-4CDA-92A4-E756440C33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3B382-FC1A-4F55-97AB-5AE92D63B8B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66012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FFCFC-E9A1-4679-BA79-DC45D401EB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6302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CF0D8-59C2-442E-A94B-451EBD93AF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5861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28D30-2841-459F-BDE3-5212A08943C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79682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C6082-0749-4DCB-BA42-8B019CD23C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63252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88B63-A238-4DED-A6D1-A57CE637BE5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25675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CA1CE-FA18-46BE-81AA-D13C64A3043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2327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B74C9-D43D-44F7-87F3-578B5CE3764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571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92A97-07B5-45B3-BEFF-6F50710638E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22034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CC23E-563A-4AF8-8C34-56B4297DF81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79408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Текст второго уровня</a:t>
            </a:r>
          </a:p>
          <a:p>
            <a:pPr lvl="2"/>
            <a:r>
              <a:rPr lang="ru-RU" smtClean="0"/>
              <a:t>Текст третьего уровня</a:t>
            </a:r>
          </a:p>
          <a:p>
            <a:pPr lvl="3"/>
            <a:r>
              <a:rPr lang="ru-RU" smtClean="0"/>
              <a:t> Текст четвертого уровня</a:t>
            </a:r>
          </a:p>
          <a:p>
            <a:pPr lvl="4"/>
            <a:r>
              <a:rPr lang="ru-RU" smtClean="0"/>
              <a:t>Текст пятого уровня</a:t>
            </a:r>
          </a:p>
          <a:p>
            <a:pPr lvl="1"/>
            <a:endParaRPr lang="ru-RU" smtClean="0"/>
          </a:p>
          <a:p>
            <a:pPr lvl="2"/>
            <a:endParaRPr lang="ru-RU" smtClean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/>
            </a:lvl1pPr>
          </a:lstStyle>
          <a:p>
            <a:endParaRPr lang="ru-RU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fld id="{D40A7A1C-83BC-417C-9B8A-C78C75696F3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st-prepod-311\&#1052;&#1086;&#1080;%20&#1076;&#1086;&#1082;&#1091;&#1084;&#1077;&#1085;&#1090;&#1099;\QBASIC\QBASIC.EXE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st-prepod-311\&#1052;&#1086;&#1080;%20&#1076;&#1086;&#1082;&#1091;&#1084;&#1077;&#1085;&#1090;&#1099;\QBASIC\QBASIC.EXE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st-prepod-311\&#1052;&#1086;&#1080;%20&#1076;&#1086;&#1082;&#1091;&#1084;&#1077;&#1085;&#1090;&#1099;\QBASIC\QBASIC.EXE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st-prepod-311\&#1052;&#1086;&#1080;%20&#1076;&#1086;&#1082;&#1091;&#1084;&#1077;&#1085;&#1090;&#1099;\QBASIC\QBASIC.EXE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-180528" y="620688"/>
            <a:ext cx="9144000" cy="3997424"/>
          </a:xfrm>
        </p:spPr>
        <p:txBody>
          <a:bodyPr/>
          <a:lstStyle/>
          <a:p>
            <a:r>
              <a:rPr lang="ru-RU" dirty="0"/>
              <a:t>Тема: </a:t>
            </a:r>
            <a:br>
              <a:rPr lang="ru-RU" dirty="0"/>
            </a:br>
            <a:r>
              <a:rPr lang="ru-RU" b="1" dirty="0"/>
              <a:t>«Решение задач с помощью двумерных массивов </a:t>
            </a:r>
            <a:br>
              <a:rPr lang="ru-RU" b="1" dirty="0"/>
            </a:br>
            <a:r>
              <a:rPr lang="ru-RU" b="1" dirty="0"/>
              <a:t>на языке </a:t>
            </a:r>
            <a:r>
              <a:rPr lang="en-US" b="1" dirty="0"/>
              <a:t>Q</a:t>
            </a:r>
            <a:r>
              <a:rPr lang="ru-RU" b="1" dirty="0" err="1"/>
              <a:t>Basic</a:t>
            </a:r>
            <a:r>
              <a:rPr lang="ru-RU" b="1" dirty="0"/>
              <a:t>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23728" y="4725144"/>
            <a:ext cx="62646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Аникина Елена Николаевна</a:t>
            </a:r>
            <a:endParaRPr lang="ru-RU" dirty="0"/>
          </a:p>
          <a:p>
            <a:r>
              <a:rPr lang="ru-RU" b="1" i="1" dirty="0"/>
              <a:t>НОУ СПО «</a:t>
            </a:r>
            <a:r>
              <a:rPr lang="ru-RU" b="1" i="1" dirty="0" err="1"/>
              <a:t>Новоуренгойский</a:t>
            </a:r>
            <a:r>
              <a:rPr lang="ru-RU" b="1" i="1" dirty="0"/>
              <a:t> техникум газовой промышленности» ОАО «Газпром»</a:t>
            </a:r>
            <a:endParaRPr lang="ru-RU" dirty="0"/>
          </a:p>
          <a:p>
            <a:r>
              <a:rPr lang="ru-RU" b="1" i="1" dirty="0"/>
              <a:t>г. Новый </a:t>
            </a:r>
            <a:r>
              <a:rPr lang="ru-RU" b="1" i="1" dirty="0" smtClean="0"/>
              <a:t>Уренгой</a:t>
            </a:r>
          </a:p>
          <a:p>
            <a:r>
              <a:rPr lang="ru-RU" b="1" i="1" smtClean="0"/>
              <a:t>Преподаватель информатики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1840" y="274553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Решение задач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806607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Задача 1</a:t>
            </a:r>
            <a:r>
              <a:rPr lang="ru-RU" b="1" dirty="0"/>
              <a:t>.</a:t>
            </a:r>
            <a:r>
              <a:rPr lang="ru-RU" dirty="0"/>
              <a:t> Напишите программу формирования и вывода двумерного массива произвольного размера так, чтобы в четных строках стояли 1, а в нечетных элементы задавались случайным образом из интервала (0,10).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764666"/>
            <a:ext cx="62646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CLS</a:t>
            </a:r>
            <a:endParaRPr lang="ru-RU" b="1" dirty="0"/>
          </a:p>
          <a:p>
            <a:r>
              <a:rPr lang="en-US" b="1" dirty="0"/>
              <a:t>Randomize Timer</a:t>
            </a:r>
            <a:endParaRPr lang="ru-RU" b="1" dirty="0"/>
          </a:p>
          <a:p>
            <a:r>
              <a:rPr lang="en-US" b="1" dirty="0"/>
              <a:t>Dim A(10,10)</a:t>
            </a:r>
            <a:endParaRPr lang="ru-RU" b="1" dirty="0"/>
          </a:p>
          <a:p>
            <a:r>
              <a:rPr lang="en-US" b="1" dirty="0"/>
              <a:t>For k=1 to 10</a:t>
            </a:r>
            <a:endParaRPr lang="ru-RU" b="1" dirty="0"/>
          </a:p>
          <a:p>
            <a:r>
              <a:rPr lang="en-US" b="1" dirty="0"/>
              <a:t>For m=1 to 10</a:t>
            </a:r>
            <a:endParaRPr lang="ru-RU" b="1" dirty="0"/>
          </a:p>
          <a:p>
            <a:r>
              <a:rPr lang="en-US" b="1" dirty="0"/>
              <a:t>If k mod 2=0 then A(</a:t>
            </a:r>
            <a:r>
              <a:rPr lang="en-US" b="1" dirty="0" err="1"/>
              <a:t>k,m</a:t>
            </a:r>
            <a:r>
              <a:rPr lang="en-US" b="1" dirty="0"/>
              <a:t>)=1 else A(</a:t>
            </a:r>
            <a:r>
              <a:rPr lang="en-US" b="1" dirty="0" err="1"/>
              <a:t>k,m</a:t>
            </a:r>
            <a:r>
              <a:rPr lang="en-US" b="1" dirty="0"/>
              <a:t>)=</a:t>
            </a:r>
            <a:r>
              <a:rPr lang="en-US" b="1" dirty="0" err="1"/>
              <a:t>int</a:t>
            </a:r>
            <a:r>
              <a:rPr lang="en-US" b="1" dirty="0"/>
              <a:t>(</a:t>
            </a:r>
            <a:r>
              <a:rPr lang="en-US" b="1" dirty="0" err="1"/>
              <a:t>rnd</a:t>
            </a:r>
            <a:r>
              <a:rPr lang="en-US" b="1" dirty="0"/>
              <a:t>*10)</a:t>
            </a:r>
            <a:endParaRPr lang="ru-RU" b="1" dirty="0"/>
          </a:p>
          <a:p>
            <a:r>
              <a:rPr lang="en-US" b="1" dirty="0"/>
              <a:t>Next m</a:t>
            </a:r>
            <a:endParaRPr lang="ru-RU" b="1" dirty="0"/>
          </a:p>
          <a:p>
            <a:r>
              <a:rPr lang="en-US" b="1" dirty="0"/>
              <a:t>Next k</a:t>
            </a:r>
            <a:endParaRPr lang="ru-RU" b="1" dirty="0"/>
          </a:p>
          <a:p>
            <a:r>
              <a:rPr lang="en-US" b="1" dirty="0"/>
              <a:t>For k=1 to 10</a:t>
            </a:r>
            <a:endParaRPr lang="ru-RU" b="1" dirty="0"/>
          </a:p>
          <a:p>
            <a:r>
              <a:rPr lang="en-US" b="1" dirty="0"/>
              <a:t>For m=1 to 10</a:t>
            </a:r>
            <a:endParaRPr lang="ru-RU" b="1" dirty="0"/>
          </a:p>
          <a:p>
            <a:r>
              <a:rPr lang="en-US" b="1" dirty="0"/>
              <a:t>Print A(</a:t>
            </a:r>
            <a:r>
              <a:rPr lang="en-US" b="1" dirty="0" err="1"/>
              <a:t>k,m</a:t>
            </a:r>
            <a:r>
              <a:rPr lang="en-US" b="1" dirty="0"/>
              <a:t>);</a:t>
            </a:r>
            <a:endParaRPr lang="ru-RU" b="1" dirty="0"/>
          </a:p>
          <a:p>
            <a:r>
              <a:rPr lang="en-US" b="1" dirty="0"/>
              <a:t>Next m</a:t>
            </a:r>
            <a:endParaRPr lang="ru-RU" b="1" dirty="0"/>
          </a:p>
          <a:p>
            <a:r>
              <a:rPr lang="en-US" b="1" dirty="0"/>
              <a:t>Print</a:t>
            </a:r>
            <a:endParaRPr lang="ru-RU" b="1" dirty="0"/>
          </a:p>
          <a:p>
            <a:r>
              <a:rPr lang="en-US" b="1" dirty="0"/>
              <a:t>Next k</a:t>
            </a:r>
            <a:endParaRPr lang="ru-RU" b="1" dirty="0"/>
          </a:p>
          <a:p>
            <a:r>
              <a:rPr lang="en-US" b="1" dirty="0"/>
              <a:t>end</a:t>
            </a:r>
            <a:endParaRPr lang="ru-RU" b="1" dirty="0"/>
          </a:p>
        </p:txBody>
      </p:sp>
      <p:sp>
        <p:nvSpPr>
          <p:cNvPr id="2" name="Управляющая кнопка: в конец 1">
            <a:hlinkClick r:id="rId2" action="ppaction://hlinkfile" highlightClick="1"/>
          </p:cNvPr>
          <p:cNvSpPr/>
          <p:nvPr/>
        </p:nvSpPr>
        <p:spPr>
          <a:xfrm>
            <a:off x="7596336" y="5445224"/>
            <a:ext cx="864096" cy="566759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45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424847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/>
              <a:t>Задача </a:t>
            </a:r>
            <a:r>
              <a:rPr lang="en-US" b="1" i="1" u="sng" dirty="0" smtClean="0"/>
              <a:t>2. </a:t>
            </a:r>
            <a:r>
              <a:rPr lang="ru-RU" b="1" i="1" u="sng" dirty="0" smtClean="0"/>
              <a:t> </a:t>
            </a:r>
            <a:r>
              <a:rPr lang="ru-RU" dirty="0" smtClean="0"/>
              <a:t>Двумерный массив В(5,6) задан четными элементами случайным образом из интервала </a:t>
            </a:r>
          </a:p>
          <a:p>
            <a:r>
              <a:rPr lang="ru-RU" dirty="0" smtClean="0"/>
              <a:t>(-5,5). Включите на место третьей строки строку, состоящую из 1.  </a:t>
            </a:r>
            <a:r>
              <a:rPr lang="ru-RU" dirty="0"/>
              <a:t>В</a:t>
            </a:r>
            <a:r>
              <a:rPr lang="ru-RU" dirty="0" smtClean="0"/>
              <a:t>ыведите на экран оба массива.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29808" y="0"/>
            <a:ext cx="4014192" cy="7017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CLS</a:t>
            </a:r>
            <a:endParaRPr lang="ru-RU" b="1" dirty="0"/>
          </a:p>
          <a:p>
            <a:r>
              <a:rPr lang="en-US" b="1" dirty="0"/>
              <a:t>RANDOMIZE TIMER</a:t>
            </a:r>
            <a:endParaRPr lang="ru-RU" b="1" dirty="0"/>
          </a:p>
          <a:p>
            <a:r>
              <a:rPr lang="en-US" b="1" dirty="0"/>
              <a:t>DIM </a:t>
            </a:r>
            <a:r>
              <a:rPr lang="en-US" b="1" dirty="0" smtClean="0"/>
              <a:t>B(6,6</a:t>
            </a:r>
            <a:r>
              <a:rPr lang="en-US" b="1" dirty="0"/>
              <a:t>)</a:t>
            </a:r>
            <a:endParaRPr lang="ru-RU" b="1" dirty="0"/>
          </a:p>
          <a:p>
            <a:r>
              <a:rPr lang="en-US" b="1" dirty="0"/>
              <a:t>FOR I=1 TO 5</a:t>
            </a:r>
            <a:endParaRPr lang="ru-RU" b="1" dirty="0"/>
          </a:p>
          <a:p>
            <a:r>
              <a:rPr lang="en-US" b="1" dirty="0"/>
              <a:t>FOR J=1 TO </a:t>
            </a:r>
            <a:r>
              <a:rPr lang="en-US" b="1" dirty="0" smtClean="0"/>
              <a:t>6</a:t>
            </a:r>
            <a:endParaRPr lang="ru-RU" b="1" dirty="0"/>
          </a:p>
          <a:p>
            <a:r>
              <a:rPr lang="en-US" b="1" dirty="0"/>
              <a:t>B(I,J)=</a:t>
            </a:r>
            <a:r>
              <a:rPr lang="en-US" b="1" dirty="0" smtClean="0"/>
              <a:t>INT(RND*</a:t>
            </a:r>
            <a:r>
              <a:rPr lang="ru-RU" b="1" dirty="0" smtClean="0"/>
              <a:t>10</a:t>
            </a:r>
            <a:r>
              <a:rPr lang="en-US" b="1" dirty="0" smtClean="0"/>
              <a:t>-</a:t>
            </a:r>
            <a:r>
              <a:rPr lang="ru-RU" b="1" dirty="0" smtClean="0"/>
              <a:t>5</a:t>
            </a:r>
            <a:r>
              <a:rPr lang="en-US" b="1" dirty="0" smtClean="0"/>
              <a:t>)</a:t>
            </a:r>
            <a:endParaRPr lang="ru-RU" b="1" dirty="0"/>
          </a:p>
          <a:p>
            <a:r>
              <a:rPr lang="en-US" b="1" dirty="0"/>
              <a:t>? B(I,J);</a:t>
            </a:r>
            <a:endParaRPr lang="ru-RU" b="1" dirty="0"/>
          </a:p>
          <a:p>
            <a:r>
              <a:rPr lang="en-US" b="1" dirty="0" smtClean="0"/>
              <a:t>NEXT</a:t>
            </a:r>
            <a:r>
              <a:rPr lang="ru-RU" b="1" dirty="0" smtClean="0"/>
              <a:t> </a:t>
            </a:r>
            <a:r>
              <a:rPr lang="en-US" b="1" dirty="0" smtClean="0"/>
              <a:t>J</a:t>
            </a:r>
            <a:endParaRPr lang="ru-RU" b="1" dirty="0"/>
          </a:p>
          <a:p>
            <a:r>
              <a:rPr lang="en-US" b="1" dirty="0"/>
              <a:t>?</a:t>
            </a:r>
            <a:endParaRPr lang="ru-RU" b="1" dirty="0"/>
          </a:p>
          <a:p>
            <a:r>
              <a:rPr lang="en-US" b="1" dirty="0"/>
              <a:t>NEXT I</a:t>
            </a:r>
            <a:endParaRPr lang="ru-RU" b="1" dirty="0"/>
          </a:p>
          <a:p>
            <a:r>
              <a:rPr lang="en-US" b="1" dirty="0" smtClean="0"/>
              <a:t>PRINT</a:t>
            </a:r>
            <a:endParaRPr lang="ru-RU" b="1" dirty="0"/>
          </a:p>
          <a:p>
            <a:r>
              <a:rPr lang="en-US" b="1" dirty="0"/>
              <a:t>FOR I</a:t>
            </a:r>
            <a:r>
              <a:rPr lang="ru-RU" b="1" dirty="0"/>
              <a:t>=</a:t>
            </a:r>
            <a:r>
              <a:rPr lang="en-US" b="1" dirty="0"/>
              <a:t>5 TO 3 STEP</a:t>
            </a:r>
            <a:r>
              <a:rPr lang="ru-RU" b="1" dirty="0"/>
              <a:t> –1</a:t>
            </a:r>
          </a:p>
          <a:p>
            <a:r>
              <a:rPr lang="en-US" b="1" dirty="0"/>
              <a:t>FOR J=1 TO 5</a:t>
            </a:r>
            <a:endParaRPr lang="ru-RU" b="1" dirty="0"/>
          </a:p>
          <a:p>
            <a:r>
              <a:rPr lang="en-US" b="1" dirty="0"/>
              <a:t>B(I+1,J)=B(I,J)</a:t>
            </a:r>
            <a:endParaRPr lang="ru-RU" b="1" dirty="0"/>
          </a:p>
          <a:p>
            <a:r>
              <a:rPr lang="en-US" b="1" dirty="0"/>
              <a:t>NEXT J</a:t>
            </a:r>
            <a:endParaRPr lang="ru-RU" b="1" dirty="0"/>
          </a:p>
          <a:p>
            <a:r>
              <a:rPr lang="en-US" b="1" dirty="0"/>
              <a:t>NEXT I</a:t>
            </a:r>
            <a:endParaRPr lang="ru-RU" b="1" dirty="0"/>
          </a:p>
          <a:p>
            <a:r>
              <a:rPr lang="en-US" b="1" dirty="0"/>
              <a:t>FOR J=1 TO 5</a:t>
            </a:r>
            <a:endParaRPr lang="ru-RU" b="1" dirty="0"/>
          </a:p>
          <a:p>
            <a:r>
              <a:rPr lang="en-US" b="1" dirty="0"/>
              <a:t>B</a:t>
            </a:r>
            <a:r>
              <a:rPr lang="en-US" b="1" dirty="0" smtClean="0"/>
              <a:t>(3,J</a:t>
            </a:r>
            <a:r>
              <a:rPr lang="en-US" b="1" dirty="0"/>
              <a:t>)=1</a:t>
            </a:r>
            <a:endParaRPr lang="ru-RU" b="1" dirty="0"/>
          </a:p>
          <a:p>
            <a:r>
              <a:rPr lang="en-US" b="1" dirty="0"/>
              <a:t>Next J</a:t>
            </a:r>
            <a:endParaRPr lang="ru-RU" b="1" dirty="0"/>
          </a:p>
          <a:p>
            <a:r>
              <a:rPr lang="en-US" b="1" dirty="0"/>
              <a:t>FOR I=1 TO </a:t>
            </a:r>
            <a:r>
              <a:rPr lang="en-US" b="1" dirty="0" smtClean="0"/>
              <a:t>6</a:t>
            </a:r>
            <a:endParaRPr lang="ru-RU" b="1" dirty="0"/>
          </a:p>
          <a:p>
            <a:r>
              <a:rPr lang="en-US" b="1" dirty="0"/>
              <a:t>FOR J=1 TO </a:t>
            </a:r>
            <a:r>
              <a:rPr lang="en-US" b="1" dirty="0" smtClean="0"/>
              <a:t>6</a:t>
            </a:r>
            <a:endParaRPr lang="ru-RU" b="1" dirty="0"/>
          </a:p>
          <a:p>
            <a:r>
              <a:rPr lang="en-US" b="1" dirty="0"/>
              <a:t>? </a:t>
            </a:r>
            <a:r>
              <a:rPr lang="en-US" b="1" dirty="0" smtClean="0"/>
              <a:t>B(I,J</a:t>
            </a:r>
            <a:r>
              <a:rPr lang="en-US" b="1" dirty="0"/>
              <a:t>);</a:t>
            </a:r>
            <a:endParaRPr lang="ru-RU" b="1" dirty="0"/>
          </a:p>
          <a:p>
            <a:r>
              <a:rPr lang="en-US" b="1" dirty="0"/>
              <a:t>NEXT J</a:t>
            </a:r>
            <a:endParaRPr lang="ru-RU" b="1" dirty="0"/>
          </a:p>
          <a:p>
            <a:r>
              <a:rPr lang="en-US" b="1" dirty="0"/>
              <a:t>? </a:t>
            </a:r>
            <a:endParaRPr lang="ru-RU" b="1" dirty="0"/>
          </a:p>
          <a:p>
            <a:r>
              <a:rPr lang="en-US" b="1" dirty="0"/>
              <a:t>NEXT I</a:t>
            </a:r>
            <a:endParaRPr lang="ru-RU" b="1" dirty="0"/>
          </a:p>
        </p:txBody>
      </p:sp>
      <p:sp>
        <p:nvSpPr>
          <p:cNvPr id="2" name="Управляющая кнопка: в конец 1">
            <a:hlinkClick r:id="rId2" action="ppaction://hlinkfile" highlightClick="1"/>
          </p:cNvPr>
          <p:cNvSpPr/>
          <p:nvPr/>
        </p:nvSpPr>
        <p:spPr>
          <a:xfrm>
            <a:off x="8100392" y="6021288"/>
            <a:ext cx="720080" cy="57606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5416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Задача </a:t>
            </a:r>
            <a:r>
              <a:rPr lang="ru-RU" b="1" i="1" u="sng" dirty="0" smtClean="0"/>
              <a:t>3. </a:t>
            </a:r>
            <a:r>
              <a:rPr lang="ru-RU" dirty="0" smtClean="0"/>
              <a:t>В двумерном массиве произвольных чисел В(4,7) взаимно поменять местами 2-й и 5-й столбцы. Вывести исходный массив и массив, полученный после перестановок.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22812" y="1014535"/>
            <a:ext cx="36358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/>
              <a:t>CLS</a:t>
            </a:r>
            <a:endParaRPr lang="ru-RU" b="1" dirty="0"/>
          </a:p>
          <a:p>
            <a:r>
              <a:rPr lang="en-US" b="1" i="1" dirty="0"/>
              <a:t>RANDOMIZE TIMER</a:t>
            </a:r>
            <a:endParaRPr lang="ru-RU" b="1" dirty="0"/>
          </a:p>
          <a:p>
            <a:r>
              <a:rPr lang="en-US" b="1" i="1" dirty="0"/>
              <a:t>DIM B(4,7)</a:t>
            </a:r>
            <a:endParaRPr lang="ru-RU" b="1" dirty="0"/>
          </a:p>
          <a:p>
            <a:r>
              <a:rPr lang="en-US" b="1" i="1" dirty="0" smtClean="0"/>
              <a:t>FOR </a:t>
            </a:r>
            <a:r>
              <a:rPr lang="en-US" b="1" i="1" dirty="0"/>
              <a:t>I=1 TO 4</a:t>
            </a:r>
            <a:endParaRPr lang="ru-RU" b="1" dirty="0"/>
          </a:p>
          <a:p>
            <a:r>
              <a:rPr lang="en-US" b="1" i="1" dirty="0"/>
              <a:t>FOR J=1 TO 7</a:t>
            </a:r>
            <a:endParaRPr lang="ru-RU" b="1" dirty="0"/>
          </a:p>
          <a:p>
            <a:r>
              <a:rPr lang="en-US" b="1" i="1" dirty="0"/>
              <a:t>B(I,J)=INT(RND*10)</a:t>
            </a:r>
            <a:endParaRPr lang="ru-RU" b="1" dirty="0"/>
          </a:p>
          <a:p>
            <a:r>
              <a:rPr lang="en-US" b="1" i="1" dirty="0"/>
              <a:t>? B(I,J</a:t>
            </a:r>
            <a:r>
              <a:rPr lang="en-US" b="1" i="1" dirty="0" smtClean="0"/>
              <a:t>)</a:t>
            </a:r>
            <a:endParaRPr lang="ru-RU" b="1" dirty="0"/>
          </a:p>
          <a:p>
            <a:r>
              <a:rPr lang="en-US" b="1" i="1" dirty="0"/>
              <a:t>NEXT J</a:t>
            </a:r>
            <a:endParaRPr lang="ru-RU" b="1" dirty="0"/>
          </a:p>
          <a:p>
            <a:r>
              <a:rPr lang="en-US" b="1" i="1" dirty="0"/>
              <a:t>?</a:t>
            </a:r>
            <a:endParaRPr lang="ru-RU" b="1" dirty="0"/>
          </a:p>
          <a:p>
            <a:r>
              <a:rPr lang="en-US" b="1" i="1" dirty="0"/>
              <a:t>NEXT I</a:t>
            </a:r>
            <a:endParaRPr lang="ru-RU" b="1" dirty="0"/>
          </a:p>
          <a:p>
            <a:r>
              <a:rPr lang="en-US" b="1" i="1" dirty="0"/>
              <a:t>FOR I=1 TO 4</a:t>
            </a:r>
            <a:endParaRPr lang="ru-RU" b="1" dirty="0"/>
          </a:p>
          <a:p>
            <a:r>
              <a:rPr lang="en-US" b="1" i="1" dirty="0" smtClean="0"/>
              <a:t>P=B(I,2):B(I,2</a:t>
            </a:r>
            <a:r>
              <a:rPr lang="en-US" b="1" i="1" dirty="0"/>
              <a:t>)=A(I,5): </a:t>
            </a:r>
            <a:r>
              <a:rPr lang="en-US" b="1" i="1" dirty="0" smtClean="0"/>
              <a:t>B(I,5</a:t>
            </a:r>
            <a:r>
              <a:rPr lang="en-US" b="1" i="1" dirty="0"/>
              <a:t>)=P</a:t>
            </a:r>
            <a:endParaRPr lang="ru-RU" b="1" dirty="0"/>
          </a:p>
          <a:p>
            <a:r>
              <a:rPr lang="en-US" b="1" i="1" dirty="0"/>
              <a:t>NEXT I</a:t>
            </a:r>
            <a:endParaRPr lang="ru-RU" b="1" dirty="0"/>
          </a:p>
          <a:p>
            <a:r>
              <a:rPr lang="en-US" b="1" i="1" dirty="0"/>
              <a:t>FOR I=1 TO 4</a:t>
            </a:r>
            <a:endParaRPr lang="ru-RU" b="1" dirty="0"/>
          </a:p>
          <a:p>
            <a:r>
              <a:rPr lang="en-US" b="1" i="1" dirty="0"/>
              <a:t>FOR J=1 TO 7</a:t>
            </a:r>
            <a:endParaRPr lang="ru-RU" b="1" dirty="0"/>
          </a:p>
          <a:p>
            <a:r>
              <a:rPr lang="en-US" b="1" i="1" dirty="0"/>
              <a:t>? </a:t>
            </a:r>
            <a:r>
              <a:rPr lang="en-US" b="1" i="1" dirty="0" smtClean="0"/>
              <a:t>B(I,J</a:t>
            </a:r>
            <a:r>
              <a:rPr lang="en-US" b="1" i="1" dirty="0"/>
              <a:t>);</a:t>
            </a:r>
            <a:endParaRPr lang="ru-RU" b="1" dirty="0"/>
          </a:p>
          <a:p>
            <a:r>
              <a:rPr lang="en-US" b="1" i="1" dirty="0"/>
              <a:t>NEXT J</a:t>
            </a:r>
            <a:endParaRPr lang="ru-RU" b="1" dirty="0"/>
          </a:p>
          <a:p>
            <a:r>
              <a:rPr lang="en-US" b="1" i="1" dirty="0"/>
              <a:t>? </a:t>
            </a:r>
            <a:endParaRPr lang="ru-RU" b="1" dirty="0"/>
          </a:p>
          <a:p>
            <a:r>
              <a:rPr lang="en-US" b="1" i="1" dirty="0"/>
              <a:t>NEXT I</a:t>
            </a:r>
            <a:endParaRPr lang="ru-RU" b="1" dirty="0"/>
          </a:p>
        </p:txBody>
      </p:sp>
      <p:sp>
        <p:nvSpPr>
          <p:cNvPr id="3" name="Управляющая кнопка: в конец 2">
            <a:hlinkClick r:id="rId2" action="ppaction://hlinkfile" highlightClick="1"/>
          </p:cNvPr>
          <p:cNvSpPr/>
          <p:nvPr/>
        </p:nvSpPr>
        <p:spPr>
          <a:xfrm>
            <a:off x="8097615" y="6079488"/>
            <a:ext cx="755576" cy="580719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129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Задача </a:t>
            </a:r>
            <a:r>
              <a:rPr lang="ru-RU" i="1" u="sng" dirty="0" smtClean="0"/>
              <a:t>4</a:t>
            </a:r>
            <a:r>
              <a:rPr lang="ru-RU" i="1" dirty="0" smtClean="0"/>
              <a:t>   </a:t>
            </a:r>
            <a:r>
              <a:rPr lang="ru-RU" dirty="0" smtClean="0"/>
              <a:t>В </a:t>
            </a:r>
            <a:r>
              <a:rPr lang="ru-RU" dirty="0"/>
              <a:t>двумерном массиве произвольных чисел А(10,10) найти наибольший элемент главной диагонали.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1196752"/>
            <a:ext cx="4572000" cy="5355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/>
              <a:t>CLS</a:t>
            </a:r>
            <a:endParaRPr lang="ru-RU" b="1" dirty="0"/>
          </a:p>
          <a:p>
            <a:r>
              <a:rPr lang="en-US" b="1" i="1" dirty="0"/>
              <a:t>RANDOMIZE TIMER</a:t>
            </a:r>
            <a:endParaRPr lang="ru-RU" b="1" dirty="0"/>
          </a:p>
          <a:p>
            <a:r>
              <a:rPr lang="en-US" b="1" i="1" dirty="0"/>
              <a:t>DIM A(10,10)</a:t>
            </a:r>
            <a:endParaRPr lang="ru-RU" b="1" dirty="0"/>
          </a:p>
          <a:p>
            <a:r>
              <a:rPr lang="en-US" b="1" i="1" dirty="0"/>
              <a:t>FOR I=1 TO 10</a:t>
            </a:r>
            <a:endParaRPr lang="ru-RU" b="1" dirty="0"/>
          </a:p>
          <a:p>
            <a:r>
              <a:rPr lang="en-US" b="1" i="1" dirty="0"/>
              <a:t>FOR J=1 TO 10</a:t>
            </a:r>
            <a:endParaRPr lang="ru-RU" b="1" dirty="0"/>
          </a:p>
          <a:p>
            <a:r>
              <a:rPr lang="en-US" b="1" i="1" dirty="0"/>
              <a:t>A(I,J)=INT(RND*10)</a:t>
            </a:r>
            <a:endParaRPr lang="ru-RU" b="1" dirty="0"/>
          </a:p>
          <a:p>
            <a:r>
              <a:rPr lang="en-US" b="1" i="1" dirty="0"/>
              <a:t>NEXT J</a:t>
            </a:r>
            <a:endParaRPr lang="ru-RU" b="1" dirty="0"/>
          </a:p>
          <a:p>
            <a:r>
              <a:rPr lang="en-US" b="1" i="1" dirty="0"/>
              <a:t>NEXT I</a:t>
            </a:r>
            <a:endParaRPr lang="ru-RU" b="1" dirty="0"/>
          </a:p>
          <a:p>
            <a:r>
              <a:rPr lang="en-US" b="1" i="1" dirty="0"/>
              <a:t>MAX=A(1,1)</a:t>
            </a:r>
            <a:endParaRPr lang="ru-RU" b="1" dirty="0"/>
          </a:p>
          <a:p>
            <a:r>
              <a:rPr lang="en-US" b="1" i="1" dirty="0"/>
              <a:t>B(10)</a:t>
            </a:r>
            <a:endParaRPr lang="ru-RU" b="1" dirty="0"/>
          </a:p>
          <a:p>
            <a:r>
              <a:rPr lang="en-US" b="1" i="1" dirty="0"/>
              <a:t>FOR I=1 TO 10</a:t>
            </a:r>
            <a:endParaRPr lang="ru-RU" b="1" dirty="0"/>
          </a:p>
          <a:p>
            <a:r>
              <a:rPr lang="en-US" b="1" i="1" dirty="0"/>
              <a:t>FOR J=1 TO 10</a:t>
            </a:r>
            <a:endParaRPr lang="ru-RU" b="1" dirty="0"/>
          </a:p>
          <a:p>
            <a:r>
              <a:rPr lang="en-US" b="1" i="1" dirty="0"/>
              <a:t>IF I=J THEN B(I)=A(I,J)</a:t>
            </a:r>
            <a:endParaRPr lang="ru-RU" b="1" dirty="0"/>
          </a:p>
          <a:p>
            <a:r>
              <a:rPr lang="en-US" b="1" i="1" dirty="0"/>
              <a:t>NEXT J,I</a:t>
            </a:r>
            <a:endParaRPr lang="ru-RU" b="1" dirty="0"/>
          </a:p>
          <a:p>
            <a:r>
              <a:rPr lang="en-US" b="1" i="1" dirty="0"/>
              <a:t>FOR I=2 TO 10</a:t>
            </a:r>
            <a:endParaRPr lang="ru-RU" b="1" dirty="0"/>
          </a:p>
          <a:p>
            <a:r>
              <a:rPr lang="en-US" b="1" i="1" dirty="0"/>
              <a:t>IF MAX&gt;B(I) THEN MAX=MAX ELSE MAX=B(I)</a:t>
            </a:r>
            <a:endParaRPr lang="ru-RU" b="1" dirty="0"/>
          </a:p>
          <a:p>
            <a:r>
              <a:rPr lang="en-US" b="1" i="1" dirty="0"/>
              <a:t>NEXT I</a:t>
            </a:r>
            <a:endParaRPr lang="ru-RU" b="1" dirty="0"/>
          </a:p>
          <a:p>
            <a:r>
              <a:rPr lang="en-US" b="1" i="1" dirty="0"/>
              <a:t>? “MAX=”;MAX</a:t>
            </a:r>
            <a:endParaRPr lang="ru-RU" b="1" dirty="0"/>
          </a:p>
        </p:txBody>
      </p:sp>
      <p:sp>
        <p:nvSpPr>
          <p:cNvPr id="4" name="Управляющая кнопка: в конец 3">
            <a:hlinkClick r:id="rId2" action="ppaction://hlinkfile" highlightClick="1"/>
          </p:cNvPr>
          <p:cNvSpPr/>
          <p:nvPr/>
        </p:nvSpPr>
        <p:spPr>
          <a:xfrm>
            <a:off x="7812360" y="6237312"/>
            <a:ext cx="576064" cy="50405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340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92696"/>
            <a:ext cx="2944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ДОМАШНЕЕ ЗАДАНИЕ: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196752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/>
              <a:t>Задача 1</a:t>
            </a:r>
            <a:r>
              <a:rPr lang="ru-RU" dirty="0" smtClean="0"/>
              <a:t>. Напишите </a:t>
            </a:r>
            <a:r>
              <a:rPr lang="ru-RU" dirty="0"/>
              <a:t>программу формирования массива размером 5*5 датчиком случайных чисел. Замените в нем нечетные значения элементов максимальными. Выведите исходный массив и измененный массивы.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492896"/>
            <a:ext cx="74168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/>
              <a:t>Задача 2.</a:t>
            </a:r>
            <a:r>
              <a:rPr lang="ru-RU" dirty="0"/>
              <a:t> В таблице А(3,3) случайных чисел найти разницу между наибольшими и наименьшими числами.</a:t>
            </a:r>
          </a:p>
          <a:p>
            <a:endParaRPr lang="ru-RU" i="1" u="sng" dirty="0" smtClean="0"/>
          </a:p>
          <a:p>
            <a:r>
              <a:rPr lang="ru-RU" i="1" u="sng" dirty="0" smtClean="0"/>
              <a:t>Задача </a:t>
            </a:r>
            <a:r>
              <a:rPr lang="ru-RU" i="1" u="sng" dirty="0"/>
              <a:t>3.</a:t>
            </a:r>
            <a:r>
              <a:rPr lang="ru-RU" dirty="0"/>
              <a:t> Дан массив </a:t>
            </a:r>
            <a:r>
              <a:rPr lang="en-US" dirty="0"/>
              <a:t>D(12,15). </a:t>
            </a:r>
            <a:r>
              <a:rPr lang="ru-RU" dirty="0"/>
              <a:t>Удалить из данного массива 10 строку.</a:t>
            </a:r>
          </a:p>
        </p:txBody>
      </p:sp>
    </p:spTree>
    <p:extLst>
      <p:ext uri="{BB962C8B-B14F-4D97-AF65-F5344CB8AC3E}">
        <p14:creationId xmlns:p14="http://schemas.microsoft.com/office/powerpoint/2010/main" val="2003212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92696"/>
            <a:ext cx="83529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Вопросы</a:t>
            </a:r>
            <a:r>
              <a:rPr lang="ru-RU" b="1" i="1" u="sng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b="1" i="1" u="sng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для повторения</a:t>
            </a:r>
          </a:p>
          <a:p>
            <a:endParaRPr lang="ru-RU" i="1" u="sng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+mn-lt"/>
              </a:rPr>
              <a:t>Что такое массив?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+mn-lt"/>
              </a:rPr>
              <a:t>Чем двумерный массив отличается от одномерного?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+mn-lt"/>
              </a:rPr>
              <a:t>Что означает запись: </a:t>
            </a:r>
            <a:endParaRPr lang="ru-RU" sz="2000" dirty="0" smtClean="0">
              <a:latin typeface="+mn-lt"/>
            </a:endParaRP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latin typeface="+mn-lt"/>
              </a:rPr>
              <a:t>а</a:t>
            </a:r>
            <a:r>
              <a:rPr lang="ru-RU" sz="2000" dirty="0">
                <a:latin typeface="+mn-lt"/>
              </a:rPr>
              <a:t>) А(2,3); </a:t>
            </a:r>
            <a:endParaRPr lang="ru-RU" sz="2000" dirty="0" smtClean="0">
              <a:latin typeface="+mn-lt"/>
            </a:endParaRP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latin typeface="+mn-lt"/>
              </a:rPr>
              <a:t>б</a:t>
            </a:r>
            <a:r>
              <a:rPr lang="ru-RU" sz="2000" dirty="0">
                <a:latin typeface="+mn-lt"/>
              </a:rPr>
              <a:t>) В(</a:t>
            </a:r>
            <a:r>
              <a:rPr lang="en-US" sz="2000" dirty="0">
                <a:latin typeface="+mn-lt"/>
              </a:rPr>
              <a:t>I</a:t>
            </a:r>
            <a:r>
              <a:rPr lang="ru-RU" sz="2000" dirty="0">
                <a:latin typeface="+mn-lt"/>
              </a:rPr>
              <a:t>,</a:t>
            </a:r>
            <a:r>
              <a:rPr lang="en-US" sz="2000" dirty="0">
                <a:latin typeface="+mn-lt"/>
              </a:rPr>
              <a:t>J</a:t>
            </a:r>
            <a:r>
              <a:rPr lang="ru-RU" sz="2000" dirty="0">
                <a:latin typeface="+mn-lt"/>
              </a:rPr>
              <a:t>)=5; </a:t>
            </a:r>
            <a:endParaRPr lang="ru-RU" sz="2000" dirty="0" smtClean="0">
              <a:latin typeface="+mn-lt"/>
            </a:endParaRP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latin typeface="+mn-lt"/>
              </a:rPr>
              <a:t>в</a:t>
            </a:r>
            <a:r>
              <a:rPr lang="ru-RU" sz="2000" dirty="0">
                <a:latin typeface="+mn-lt"/>
              </a:rPr>
              <a:t>) В (</a:t>
            </a:r>
            <a:r>
              <a:rPr lang="en-US" sz="2000" dirty="0">
                <a:latin typeface="+mn-lt"/>
              </a:rPr>
              <a:t>G</a:t>
            </a:r>
            <a:r>
              <a:rPr lang="ru-RU" sz="2000" dirty="0">
                <a:latin typeface="+mn-lt"/>
              </a:rPr>
              <a:t>,</a:t>
            </a:r>
            <a:r>
              <a:rPr lang="en-US" sz="2000" dirty="0">
                <a:latin typeface="+mn-lt"/>
              </a:rPr>
              <a:t>N</a:t>
            </a:r>
            <a:r>
              <a:rPr lang="ru-RU" sz="2000" dirty="0">
                <a:latin typeface="+mn-lt"/>
              </a:rPr>
              <a:t>) при </a:t>
            </a:r>
            <a:r>
              <a:rPr lang="en-US" sz="2000" dirty="0">
                <a:latin typeface="+mn-lt"/>
              </a:rPr>
              <a:t>G</a:t>
            </a:r>
            <a:r>
              <a:rPr lang="ru-RU" sz="2000" dirty="0">
                <a:latin typeface="+mn-lt"/>
              </a:rPr>
              <a:t>=5, </a:t>
            </a:r>
            <a:r>
              <a:rPr lang="en-US" sz="2000" dirty="0">
                <a:latin typeface="+mn-lt"/>
              </a:rPr>
              <a:t>N</a:t>
            </a:r>
            <a:r>
              <a:rPr lang="ru-RU" sz="2000" dirty="0">
                <a:latin typeface="+mn-lt"/>
              </a:rPr>
              <a:t>=4.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+mn-lt"/>
              </a:rPr>
              <a:t>Как </a:t>
            </a:r>
            <a:r>
              <a:rPr lang="ru-RU" sz="2000" dirty="0">
                <a:latin typeface="+mn-lt"/>
              </a:rPr>
              <a:t>находится количество элементов в двумерном массиве</a:t>
            </a:r>
            <a:r>
              <a:rPr lang="ru-RU" sz="2000" dirty="0" smtClean="0">
                <a:latin typeface="+mn-lt"/>
              </a:rPr>
              <a:t>?</a:t>
            </a:r>
            <a:r>
              <a:rPr lang="ru-RU" sz="2000" dirty="0">
                <a:latin typeface="+mn-lt"/>
              </a:rPr>
              <a:t> Сколько элементов содержит массив А(4,7</a:t>
            </a:r>
            <a:r>
              <a:rPr lang="ru-RU" sz="2000" dirty="0" smtClean="0">
                <a:latin typeface="+mn-lt"/>
              </a:rPr>
              <a:t>)?</a:t>
            </a:r>
            <a:endParaRPr lang="ru-RU" sz="2000" dirty="0">
              <a:latin typeface="+mn-lt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+mn-lt"/>
              </a:rPr>
              <a:t>В виде чего можно представить двумерный массив</a:t>
            </a:r>
            <a:r>
              <a:rPr lang="en-US" sz="2000" dirty="0" smtClean="0">
                <a:latin typeface="+mn-lt"/>
              </a:rPr>
              <a:t>?</a:t>
            </a:r>
            <a:endParaRPr lang="ru-RU" sz="2000" dirty="0" smtClean="0">
              <a:latin typeface="+mn-lt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+mn-lt"/>
              </a:rPr>
              <a:t>Какая </a:t>
            </a:r>
            <a:r>
              <a:rPr lang="ru-RU" sz="2000" dirty="0">
                <a:latin typeface="+mn-lt"/>
              </a:rPr>
              <a:t>матрица называется </a:t>
            </a:r>
            <a:r>
              <a:rPr lang="ru-RU" sz="2000" dirty="0" smtClean="0">
                <a:latin typeface="+mn-lt"/>
              </a:rPr>
              <a:t>квадратной?</a:t>
            </a:r>
            <a:endParaRPr lang="ru-RU" sz="2000" dirty="0">
              <a:latin typeface="+mn-lt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+mn-lt"/>
              </a:rPr>
              <a:t>Каким признаком обладают элементы матрицы, принадлежащие главной диагонали?</a:t>
            </a:r>
          </a:p>
        </p:txBody>
      </p:sp>
    </p:spTree>
    <p:extLst>
      <p:ext uri="{BB962C8B-B14F-4D97-AF65-F5344CB8AC3E}">
        <p14:creationId xmlns:p14="http://schemas.microsoft.com/office/powerpoint/2010/main" val="16567814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1750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Дан массив 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133467"/>
              </p:ext>
            </p:extLst>
          </p:nvPr>
        </p:nvGraphicFramePr>
        <p:xfrm>
          <a:off x="643113" y="1268760"/>
          <a:ext cx="3496843" cy="36724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9549"/>
                <a:gridCol w="499549"/>
                <a:gridCol w="499549"/>
                <a:gridCol w="499549"/>
                <a:gridCol w="499549"/>
                <a:gridCol w="499549"/>
                <a:gridCol w="499549"/>
              </a:tblGrid>
              <a:tr h="734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57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34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56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21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44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88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90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734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11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91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45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88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92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0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37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734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73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67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85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16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42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30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22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734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65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92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49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64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27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82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19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734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62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37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99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10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35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21 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11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672114" y="1412776"/>
            <a:ext cx="5832648" cy="18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/>
              <a:t>Какая размерность данного </a:t>
            </a:r>
            <a:r>
              <a:rPr lang="ru-RU" sz="2000" dirty="0" smtClean="0"/>
              <a:t>массива?</a:t>
            </a:r>
            <a:endParaRPr lang="ru-RU" sz="2000" dirty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/>
              <a:t>Назовите элементы А(4,3), А(5,7)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/>
              <a:t>Найдите А(3,1)+А(2,6)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/>
              <a:t>Найдите А(6,4)</a:t>
            </a:r>
            <a:r>
              <a:rPr lang="en-US" sz="2000" dirty="0"/>
              <a:t>*</a:t>
            </a:r>
            <a:r>
              <a:rPr lang="ru-RU" sz="2000" dirty="0"/>
              <a:t>А(5,4</a:t>
            </a:r>
            <a:r>
              <a:rPr lang="ru-RU" b="1" dirty="0"/>
              <a:t>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76919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Ввод - вывод </a:t>
            </a:r>
            <a:r>
              <a:rPr lang="ru-RU" sz="2800" b="1" dirty="0"/>
              <a:t>элементов двумерного массива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8478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</a:rPr>
              <a:t>FOR </a:t>
            </a:r>
            <a:r>
              <a:rPr lang="en-US" sz="2800" b="1" dirty="0">
                <a:solidFill>
                  <a:srgbClr val="7030A0"/>
                </a:solidFill>
              </a:rPr>
              <a:t>I=1 TO N</a:t>
            </a:r>
            <a:endParaRPr lang="ru-RU" sz="2800" b="1" dirty="0">
              <a:solidFill>
                <a:srgbClr val="7030A0"/>
              </a:solidFill>
            </a:endParaRPr>
          </a:p>
          <a:p>
            <a:r>
              <a:rPr lang="en-US" sz="2800" b="1" dirty="0" smtClean="0">
                <a:solidFill>
                  <a:srgbClr val="7030A0"/>
                </a:solidFill>
              </a:rPr>
              <a:t>FOR </a:t>
            </a:r>
            <a:r>
              <a:rPr lang="en-US" sz="2800" b="1" dirty="0">
                <a:solidFill>
                  <a:srgbClr val="7030A0"/>
                </a:solidFill>
              </a:rPr>
              <a:t>J=1 TO M</a:t>
            </a:r>
            <a:endParaRPr lang="ru-RU" sz="2800" b="1" dirty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…</a:t>
            </a:r>
            <a:r>
              <a:rPr lang="en-US" sz="2800" b="1" dirty="0">
                <a:solidFill>
                  <a:srgbClr val="7030A0"/>
                </a:solidFill>
              </a:rPr>
              <a:t>	 </a:t>
            </a:r>
            <a:endParaRPr lang="ru-RU" sz="2800" b="1" dirty="0" smtClean="0">
              <a:solidFill>
                <a:srgbClr val="7030A0"/>
              </a:solidFill>
            </a:endParaRPr>
          </a:p>
          <a:p>
            <a:r>
              <a:rPr lang="en-US" sz="2800" b="1" dirty="0" smtClean="0">
                <a:solidFill>
                  <a:srgbClr val="7030A0"/>
                </a:solidFill>
              </a:rPr>
              <a:t>NEXT </a:t>
            </a:r>
            <a:r>
              <a:rPr lang="en-US" sz="2800" b="1" dirty="0">
                <a:solidFill>
                  <a:srgbClr val="7030A0"/>
                </a:solidFill>
              </a:rPr>
              <a:t>J</a:t>
            </a:r>
            <a:endParaRPr lang="ru-RU" sz="2800" b="1" dirty="0">
              <a:solidFill>
                <a:srgbClr val="7030A0"/>
              </a:solidFill>
            </a:endParaRPr>
          </a:p>
          <a:p>
            <a:r>
              <a:rPr lang="en-US" sz="2800" b="1" dirty="0" smtClean="0">
                <a:solidFill>
                  <a:srgbClr val="7030A0"/>
                </a:solidFill>
              </a:rPr>
              <a:t>NEXT </a:t>
            </a:r>
            <a:r>
              <a:rPr lang="en-US" sz="2800" b="1" dirty="0">
                <a:solidFill>
                  <a:srgbClr val="7030A0"/>
                </a:solidFill>
              </a:rPr>
              <a:t>I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312" y="462584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INPUT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4436965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PRINT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69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/>
              <a:t>Дана программа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56837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10</a:t>
            </a:r>
            <a:r>
              <a:rPr lang="en-US" sz="2000" dirty="0"/>
              <a:t> CLS</a:t>
            </a:r>
            <a:endParaRPr lang="ru-RU" sz="2000" dirty="0"/>
          </a:p>
          <a:p>
            <a:r>
              <a:rPr lang="ru-RU" sz="2000" dirty="0"/>
              <a:t>20</a:t>
            </a:r>
            <a:r>
              <a:rPr lang="en-US" sz="2000" dirty="0"/>
              <a:t> INPUT </a:t>
            </a:r>
            <a:r>
              <a:rPr lang="ru-RU" sz="2000" dirty="0"/>
              <a:t>"введите через запятую число</a:t>
            </a:r>
            <a:r>
              <a:rPr lang="en-US" sz="2000" dirty="0"/>
              <a:t> </a:t>
            </a:r>
            <a:r>
              <a:rPr lang="ru-RU" sz="2000" dirty="0"/>
              <a:t>строк и столбцов ";</a:t>
            </a:r>
            <a:r>
              <a:rPr lang="en-US" sz="2000" dirty="0"/>
              <a:t>N</a:t>
            </a:r>
            <a:r>
              <a:rPr lang="ru-RU" sz="2000" dirty="0"/>
              <a:t>,</a:t>
            </a:r>
            <a:r>
              <a:rPr lang="en-US" sz="2000" dirty="0"/>
              <a:t>M</a:t>
            </a:r>
            <a:endParaRPr lang="ru-RU" sz="2000" dirty="0"/>
          </a:p>
          <a:p>
            <a:r>
              <a:rPr lang="en-US" sz="2000" dirty="0"/>
              <a:t>30 DIM A(N,M)</a:t>
            </a:r>
            <a:endParaRPr lang="ru-RU" sz="2000" dirty="0"/>
          </a:p>
          <a:p>
            <a:r>
              <a:rPr lang="en-US" sz="2000" dirty="0"/>
              <a:t>40 FOR I=1 TO N</a:t>
            </a:r>
            <a:endParaRPr lang="ru-RU" sz="2000" dirty="0"/>
          </a:p>
          <a:p>
            <a:r>
              <a:rPr lang="en-US" sz="2000" dirty="0"/>
              <a:t>50 FOR J=1 TO M</a:t>
            </a:r>
            <a:endParaRPr lang="ru-RU" sz="2000" dirty="0"/>
          </a:p>
          <a:p>
            <a:r>
              <a:rPr lang="ru-RU" sz="2000" dirty="0"/>
              <a:t>60</a:t>
            </a:r>
            <a:r>
              <a:rPr lang="en-US" sz="2000" dirty="0"/>
              <a:t> PRINT</a:t>
            </a:r>
            <a:r>
              <a:rPr lang="ru-RU" sz="2000" dirty="0"/>
              <a:t>"введите элемент А(";</a:t>
            </a:r>
            <a:r>
              <a:rPr lang="en-US" sz="2000" dirty="0"/>
              <a:t>I</a:t>
            </a:r>
            <a:r>
              <a:rPr lang="ru-RU" sz="2000" dirty="0"/>
              <a:t>;</a:t>
            </a:r>
            <a:r>
              <a:rPr lang="en-US" sz="2000" dirty="0"/>
              <a:t>J</a:t>
            </a:r>
            <a:r>
              <a:rPr lang="ru-RU" sz="2000" dirty="0"/>
              <a:t>;")=";</a:t>
            </a:r>
          </a:p>
          <a:p>
            <a:r>
              <a:rPr lang="en-US" sz="2000" dirty="0"/>
              <a:t>70  INPUT A(I,J)</a:t>
            </a:r>
            <a:endParaRPr lang="ru-RU" sz="2000" dirty="0"/>
          </a:p>
          <a:p>
            <a:r>
              <a:rPr lang="en-US" sz="2000" dirty="0"/>
              <a:t>80 NEXT J</a:t>
            </a:r>
            <a:endParaRPr lang="ru-RU" sz="2000" dirty="0"/>
          </a:p>
          <a:p>
            <a:r>
              <a:rPr lang="en-US" sz="2000" dirty="0" smtClean="0"/>
              <a:t>90 NEXT I</a:t>
            </a:r>
            <a:endParaRPr lang="ru-RU" sz="2000" dirty="0" smtClean="0"/>
          </a:p>
          <a:p>
            <a:r>
              <a:rPr lang="en-US" sz="2000" dirty="0" smtClean="0"/>
              <a:t>100</a:t>
            </a:r>
            <a:r>
              <a:rPr lang="en-US" sz="2000" dirty="0"/>
              <a:t> FOR I=1 TO N</a:t>
            </a:r>
            <a:endParaRPr lang="ru-RU" sz="2000" dirty="0"/>
          </a:p>
          <a:p>
            <a:r>
              <a:rPr lang="en-US" sz="2000" dirty="0"/>
              <a:t>110 FOR J=1 TO M</a:t>
            </a:r>
            <a:endParaRPr lang="ru-RU" sz="2000" dirty="0"/>
          </a:p>
          <a:p>
            <a:r>
              <a:rPr lang="en-US" sz="2000" dirty="0"/>
              <a:t>120 PRINT A(I,J);</a:t>
            </a:r>
            <a:endParaRPr lang="ru-RU" sz="2000" dirty="0"/>
          </a:p>
          <a:p>
            <a:r>
              <a:rPr lang="en-US" sz="2000" dirty="0"/>
              <a:t>130 NEXT J</a:t>
            </a:r>
            <a:endParaRPr lang="ru-RU" sz="2000" dirty="0"/>
          </a:p>
          <a:p>
            <a:r>
              <a:rPr lang="en-US" sz="2000" dirty="0"/>
              <a:t>140 PRINT</a:t>
            </a:r>
            <a:endParaRPr lang="ru-RU" sz="2000" dirty="0"/>
          </a:p>
          <a:p>
            <a:r>
              <a:rPr lang="en-US" sz="2000" dirty="0"/>
              <a:t>150 NEXT I</a:t>
            </a:r>
            <a:endParaRPr lang="ru-RU" sz="2000" dirty="0"/>
          </a:p>
          <a:p>
            <a:r>
              <a:rPr lang="en-US" sz="2000" dirty="0"/>
              <a:t>160 END     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2996952"/>
            <a:ext cx="5796136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u="sng" dirty="0"/>
              <a:t>ответьте на вопросы: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Как называется массив в предложенной программе?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Сколько строк, столбцов в данном массиве?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Каким способом заполнен массив?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Назовите номера строк или строки, в которых вводятся элементы массива?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Назовите номера строк или строки, в которых выводятся элементы массива на экран?</a:t>
            </a:r>
          </a:p>
        </p:txBody>
      </p:sp>
    </p:spTree>
    <p:extLst>
      <p:ext uri="{BB962C8B-B14F-4D97-AF65-F5344CB8AC3E}">
        <p14:creationId xmlns:p14="http://schemas.microsoft.com/office/powerpoint/2010/main" val="35870575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47291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Обработка элементов двумерного массива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052736"/>
            <a:ext cx="63367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u="sng" dirty="0" smtClean="0">
                <a:solidFill>
                  <a:srgbClr val="002060"/>
                </a:solidFill>
              </a:rPr>
              <a:t>Удаление </a:t>
            </a:r>
            <a:r>
              <a:rPr lang="ru-RU" sz="2000" b="1" u="sng" dirty="0">
                <a:solidFill>
                  <a:srgbClr val="002060"/>
                </a:solidFill>
              </a:rPr>
              <a:t>строки из массива</a:t>
            </a:r>
            <a:r>
              <a:rPr lang="ru-RU" sz="2000" b="1" u="sng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b="1" dirty="0"/>
          </a:p>
          <a:p>
            <a:pPr>
              <a:lnSpc>
                <a:spcPct val="150000"/>
              </a:lnSpc>
            </a:pPr>
            <a:r>
              <a:rPr lang="ru-RU" sz="2000" b="1" dirty="0"/>
              <a:t>90 </a:t>
            </a:r>
            <a:r>
              <a:rPr lang="en-US" sz="2000" b="1" dirty="0"/>
              <a:t>REM</a:t>
            </a:r>
            <a:r>
              <a:rPr lang="ru-RU" sz="2000" b="1" dirty="0"/>
              <a:t> УДАЛЕНИЕ СТРОКИ</a:t>
            </a:r>
          </a:p>
          <a:p>
            <a:pPr>
              <a:lnSpc>
                <a:spcPct val="150000"/>
              </a:lnSpc>
            </a:pPr>
            <a:r>
              <a:rPr lang="ru-RU" sz="2000" b="1" dirty="0"/>
              <a:t>100 </a:t>
            </a:r>
            <a:r>
              <a:rPr lang="en-US" sz="2000" b="1" dirty="0"/>
              <a:t>N</a:t>
            </a:r>
            <a:r>
              <a:rPr lang="ru-RU" sz="2000" b="1" dirty="0"/>
              <a:t>=</a:t>
            </a:r>
            <a:r>
              <a:rPr lang="en-US" sz="2000" b="1" dirty="0"/>
              <a:t>N</a:t>
            </a:r>
            <a:r>
              <a:rPr lang="ru-RU" sz="2000" b="1" dirty="0"/>
              <a:t>-1</a:t>
            </a:r>
          </a:p>
          <a:p>
            <a:pPr>
              <a:lnSpc>
                <a:spcPct val="150000"/>
              </a:lnSpc>
            </a:pPr>
            <a:r>
              <a:rPr lang="ru-RU" sz="2000" b="1" dirty="0"/>
              <a:t>105 </a:t>
            </a:r>
            <a:r>
              <a:rPr lang="en-US" sz="2000" b="1" dirty="0"/>
              <a:t>INPUT</a:t>
            </a:r>
            <a:r>
              <a:rPr lang="ru-RU" sz="2000" b="1" dirty="0"/>
              <a:t> “ВВЕДИТЕ НОМЕР УДАЛ </a:t>
            </a:r>
            <a:r>
              <a:rPr lang="ru-RU" sz="2000" b="1" dirty="0" smtClean="0"/>
              <a:t> СТРОКИ</a:t>
            </a:r>
            <a:r>
              <a:rPr lang="ru-RU" sz="2000" b="1" dirty="0"/>
              <a:t>”;</a:t>
            </a:r>
            <a:r>
              <a:rPr lang="en-US" sz="2000" b="1" dirty="0"/>
              <a:t>K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110 FOR I=K TO N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120 FOR J=1 TO N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130 B(I,J)=B(I+1,J)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140 NEXT J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ru-RU" sz="2000" b="1" dirty="0"/>
              <a:t>150 </a:t>
            </a:r>
            <a:r>
              <a:rPr lang="en-US" sz="2000" b="1" dirty="0"/>
              <a:t>NEXT I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45345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980728"/>
            <a:ext cx="64807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2. Включение строки в массив</a:t>
            </a:r>
            <a:r>
              <a:rPr lang="ru-RU" sz="2000" b="1" u="sng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b="1" dirty="0"/>
          </a:p>
          <a:p>
            <a:pPr>
              <a:lnSpc>
                <a:spcPct val="150000"/>
              </a:lnSpc>
            </a:pPr>
            <a:r>
              <a:rPr lang="ru-RU" sz="2000" b="1" dirty="0"/>
              <a:t>90 </a:t>
            </a:r>
            <a:r>
              <a:rPr lang="en-US" sz="2000" b="1" dirty="0"/>
              <a:t>REM</a:t>
            </a:r>
            <a:r>
              <a:rPr lang="ru-RU" sz="2000" b="1" dirty="0"/>
              <a:t> ВКЛЮЧЕНИЕ СТРОКИ В МАССИВ</a:t>
            </a:r>
          </a:p>
          <a:p>
            <a:pPr>
              <a:lnSpc>
                <a:spcPct val="150000"/>
              </a:lnSpc>
            </a:pPr>
            <a:r>
              <a:rPr lang="ru-RU" sz="2000" b="1" dirty="0"/>
              <a:t>100 </a:t>
            </a:r>
            <a:r>
              <a:rPr lang="en-US" sz="2000" b="1" dirty="0"/>
              <a:t>FOR I</a:t>
            </a:r>
            <a:r>
              <a:rPr lang="ru-RU" sz="2000" b="1" dirty="0"/>
              <a:t>=</a:t>
            </a:r>
            <a:r>
              <a:rPr lang="en-US" sz="2000" b="1" dirty="0"/>
              <a:t>N TO K STEP</a:t>
            </a:r>
            <a:r>
              <a:rPr lang="ru-RU" sz="2000" b="1" dirty="0"/>
              <a:t> –1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110 FOR J=1 TO M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120 B(I+1,J)=B(I,J)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130 NEXT J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140 NEXT I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150 FOR J=1 TO M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160 A(K,J)=C(J)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170 Next J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180 N=N+1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2985660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8424936" cy="358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3. Перестановка строк матрицы</a:t>
            </a:r>
            <a:r>
              <a:rPr lang="ru-RU" sz="2000" u="sng" dirty="0">
                <a:solidFill>
                  <a:srgbClr val="002060"/>
                </a:solidFill>
              </a:rPr>
              <a:t>.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dirty="0"/>
              <a:t>(с использованием вспомогательной переменной Р перестановка осуществляется во всех столбцах двух строк)</a:t>
            </a:r>
            <a:endParaRPr lang="ru-RU" sz="2000" b="1" dirty="0"/>
          </a:p>
          <a:p>
            <a:endParaRPr lang="ru-RU" sz="2000" dirty="0" smtClean="0"/>
          </a:p>
          <a:p>
            <a:pPr>
              <a:lnSpc>
                <a:spcPct val="150000"/>
              </a:lnSpc>
            </a:pPr>
            <a:r>
              <a:rPr lang="ru-RU" sz="2000" b="1" dirty="0" smtClean="0"/>
              <a:t>90 </a:t>
            </a:r>
            <a:r>
              <a:rPr lang="en-US" sz="2000" b="1" dirty="0"/>
              <a:t>REM</a:t>
            </a:r>
            <a:r>
              <a:rPr lang="ru-RU" sz="2000" b="1" dirty="0"/>
              <a:t> ПЕРЕСТАНОВКА СТРОК</a:t>
            </a:r>
          </a:p>
          <a:p>
            <a:pPr>
              <a:lnSpc>
                <a:spcPct val="150000"/>
              </a:lnSpc>
            </a:pPr>
            <a:r>
              <a:rPr lang="ru-RU" sz="2000" b="1" dirty="0"/>
              <a:t>100 </a:t>
            </a:r>
            <a:r>
              <a:rPr lang="en-US" sz="2000" b="1" dirty="0"/>
              <a:t>FOR K</a:t>
            </a:r>
            <a:r>
              <a:rPr lang="ru-RU" sz="2000" b="1" dirty="0"/>
              <a:t>=1 </a:t>
            </a:r>
            <a:r>
              <a:rPr lang="en-US" sz="2000" b="1" dirty="0"/>
              <a:t>TO M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110 P=A(I,K): A(I,K)=(J,K):A(J,K)=P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ru-RU" sz="2000" b="1" dirty="0"/>
              <a:t>120 </a:t>
            </a:r>
            <a:r>
              <a:rPr lang="en-US" sz="2000" b="1" dirty="0"/>
              <a:t>NEXT K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91158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92088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4. Поиск минимального( максимального) элемента в массиве.</a:t>
            </a:r>
            <a:endParaRPr lang="ru-RU" sz="2000" b="1" dirty="0">
              <a:solidFill>
                <a:srgbClr val="002060"/>
              </a:solidFill>
            </a:endParaRPr>
          </a:p>
          <a:p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90 </a:t>
            </a:r>
            <a:r>
              <a:rPr lang="en-US" b="1" dirty="0"/>
              <a:t>REM</a:t>
            </a:r>
            <a:r>
              <a:rPr lang="ru-RU" b="1" dirty="0"/>
              <a:t> ПОИСК МИНИМАЛЬНОГО ЭЛЕМЕНТА МАССИВА</a:t>
            </a:r>
          </a:p>
          <a:p>
            <a:pPr>
              <a:lnSpc>
                <a:spcPct val="150000"/>
              </a:lnSpc>
            </a:pPr>
            <a:r>
              <a:rPr lang="ru-RU" b="1" dirty="0"/>
              <a:t>100 </a:t>
            </a:r>
            <a:r>
              <a:rPr lang="en-US" b="1" dirty="0"/>
              <a:t>P</a:t>
            </a:r>
            <a:r>
              <a:rPr lang="ru-RU" b="1" dirty="0"/>
              <a:t>=</a:t>
            </a:r>
            <a:r>
              <a:rPr lang="en-US" b="1" dirty="0"/>
              <a:t>A</a:t>
            </a:r>
            <a:r>
              <a:rPr lang="ru-RU" b="1" dirty="0"/>
              <a:t>(1,1) : </a:t>
            </a:r>
            <a:r>
              <a:rPr lang="en-US" b="1" dirty="0"/>
              <a:t>K</a:t>
            </a:r>
            <a:r>
              <a:rPr lang="ru-RU" b="1" dirty="0"/>
              <a:t>=1:</a:t>
            </a:r>
            <a:r>
              <a:rPr lang="en-US" b="1" dirty="0"/>
              <a:t>L</a:t>
            </a:r>
            <a:r>
              <a:rPr lang="ru-RU" b="1" dirty="0"/>
              <a:t>=1</a:t>
            </a:r>
          </a:p>
          <a:p>
            <a:pPr>
              <a:lnSpc>
                <a:spcPct val="150000"/>
              </a:lnSpc>
            </a:pPr>
            <a:r>
              <a:rPr lang="en-US" b="1" dirty="0"/>
              <a:t>110 FOR I=1 TO N</a:t>
            </a:r>
            <a:endParaRPr lang="ru-RU" b="1" dirty="0"/>
          </a:p>
          <a:p>
            <a:pPr>
              <a:lnSpc>
                <a:spcPct val="150000"/>
              </a:lnSpc>
            </a:pPr>
            <a:r>
              <a:rPr lang="en-US" b="1" dirty="0"/>
              <a:t>120 FOR J=1 TO M</a:t>
            </a:r>
            <a:endParaRPr lang="ru-RU" b="1" dirty="0"/>
          </a:p>
          <a:p>
            <a:pPr>
              <a:lnSpc>
                <a:spcPct val="150000"/>
              </a:lnSpc>
            </a:pPr>
            <a:r>
              <a:rPr lang="en-US" b="1" dirty="0"/>
              <a:t>130 IF P&lt;=A(I,J) GOTO 150</a:t>
            </a:r>
            <a:endParaRPr lang="ru-RU" b="1" dirty="0"/>
          </a:p>
          <a:p>
            <a:pPr>
              <a:lnSpc>
                <a:spcPct val="150000"/>
              </a:lnSpc>
            </a:pPr>
            <a:r>
              <a:rPr lang="en-US" b="1" dirty="0"/>
              <a:t>140 P=A(I,J) : K=I</a:t>
            </a:r>
            <a:r>
              <a:rPr lang="en-US" b="1" dirty="0" smtClean="0"/>
              <a:t>:</a:t>
            </a:r>
            <a:r>
              <a:rPr lang="ru-RU" b="1" dirty="0" smtClean="0"/>
              <a:t> </a:t>
            </a:r>
            <a:r>
              <a:rPr lang="en-US" b="1" dirty="0" smtClean="0"/>
              <a:t>L=J</a:t>
            </a:r>
            <a:endParaRPr lang="ru-RU" b="1" dirty="0"/>
          </a:p>
          <a:p>
            <a:pPr>
              <a:lnSpc>
                <a:spcPct val="150000"/>
              </a:lnSpc>
            </a:pPr>
            <a:r>
              <a:rPr lang="en-US" b="1" dirty="0"/>
              <a:t>150 NEXT J</a:t>
            </a:r>
            <a:endParaRPr lang="ru-RU" b="1" dirty="0"/>
          </a:p>
          <a:p>
            <a:pPr>
              <a:lnSpc>
                <a:spcPct val="150000"/>
              </a:lnSpc>
            </a:pPr>
            <a:r>
              <a:rPr lang="en-US" b="1" dirty="0"/>
              <a:t>160 NEXT I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41423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9aeeb0dba311de96f414b39a969938b26fd99"/>
</p:tagLst>
</file>

<file path=ppt/theme/theme1.xml><?xml version="1.0" encoding="utf-8"?>
<a:theme xmlns:a="http://schemas.openxmlformats.org/drawingml/2006/main" name="Training seminar presentation">
  <a:themeElements>
    <a:clrScheme name="ms_ppttraining_tp06256168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s_ppttraining_tp06256168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s_ppttraining_tp0625616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training_tp0625616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 seminar presentation</Template>
  <TotalTime>208</TotalTime>
  <Words>857</Words>
  <Application>Microsoft Office PowerPoint</Application>
  <PresentationFormat>Экран (4:3)</PresentationFormat>
  <Paragraphs>216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Training seminar presentation</vt:lpstr>
      <vt:lpstr>Тема:  «Решение задач с помощью двумерных массивов  на языке QBasic»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>ntgp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учебного курса</dc:title>
  <dc:subject/>
  <dc:creator>Елена Никол. Аникина</dc:creator>
  <cp:keywords/>
  <dc:description/>
  <cp:lastModifiedBy>Людмила Садыкова</cp:lastModifiedBy>
  <cp:revision>27</cp:revision>
  <dcterms:created xsi:type="dcterms:W3CDTF">2014-04-21T08:14:02Z</dcterms:created>
  <dcterms:modified xsi:type="dcterms:W3CDTF">2015-04-24T07:12:35Z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TC062561681049</vt:lpwstr>
  </property>
</Properties>
</file>